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5"/>
  </p:notesMasterIdLst>
  <p:sldIdLst>
    <p:sldId id="257" r:id="rId5"/>
    <p:sldId id="258" r:id="rId6"/>
    <p:sldId id="276" r:id="rId7"/>
    <p:sldId id="284" r:id="rId8"/>
    <p:sldId id="273" r:id="rId9"/>
    <p:sldId id="274" r:id="rId10"/>
    <p:sldId id="259" r:id="rId11"/>
    <p:sldId id="262" r:id="rId12"/>
    <p:sldId id="263" r:id="rId13"/>
    <p:sldId id="264" r:id="rId14"/>
    <p:sldId id="270" r:id="rId15"/>
    <p:sldId id="280" r:id="rId16"/>
    <p:sldId id="271" r:id="rId17"/>
    <p:sldId id="281" r:id="rId18"/>
    <p:sldId id="282" r:id="rId19"/>
    <p:sldId id="266" r:id="rId20"/>
    <p:sldId id="267" r:id="rId21"/>
    <p:sldId id="277" r:id="rId22"/>
    <p:sldId id="283" r:id="rId23"/>
    <p:sldId id="269" r:id="rId24"/>
  </p:sldIdLst>
  <p:sldSz cx="9144000" cy="6858000" type="screen4x3"/>
  <p:notesSz cx="7302500" cy="9588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6393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r">
              <a:defRPr sz="1300"/>
            </a:lvl1pPr>
          </a:lstStyle>
          <a:p>
            <a:fld id="{19817233-F5D6-4B66-B5D2-EAF0B74E9E53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15" tIns="48257" rIns="96515" bIns="482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lIns="96515" tIns="48257" rIns="96515" bIns="4825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6393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r">
              <a:defRPr sz="1300"/>
            </a:lvl1pPr>
          </a:lstStyle>
          <a:p>
            <a:fld id="{75BC6722-5090-4216-AC3F-6E908E6D6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5FB8-2A63-486E-819D-A8C2036464E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5FB8-2A63-486E-819D-A8C2036464E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5FB8-2A63-486E-819D-A8C2036464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5FB8-2A63-486E-819D-A8C2036464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CD12CC-AE49-4311-B4A3-ACCC5E71BC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5FB8-2A63-486E-819D-A8C2036464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5FB8-2A63-486E-819D-A8C2036464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C6722-5090-4216-AC3F-6E908E6D668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64BE28-7FF1-40D0-88C2-7A93EE95E4CE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2DA781-F7EA-45C2-98F4-8A5D75C79D8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848600" cy="2362200"/>
          </a:xfrm>
        </p:spPr>
        <p:txBody>
          <a:bodyPr>
            <a:noAutofit/>
          </a:bodyPr>
          <a:lstStyle/>
          <a:p>
            <a:pPr algn="ctr"/>
            <a:r>
              <a:rPr lang="en-US" sz="46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NATIONAL MINERAL POLICY 2008</a:t>
            </a:r>
            <a:br>
              <a:rPr lang="en-US" sz="46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6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(Non-fuel &amp; Non-coal Minerals) </a:t>
            </a:r>
            <a:endParaRPr lang="en-US" sz="4600" u="sng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267200"/>
            <a:ext cx="5638800" cy="1981200"/>
          </a:xfrm>
          <a:ln w="12700">
            <a:solidFill>
              <a:schemeClr val="accent1">
                <a:lumMod val="20000"/>
                <a:lumOff val="8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numCol="2">
            <a:normAutofit fontScale="92500" lnSpcReduction="10000"/>
          </a:bodyPr>
          <a:lstStyle/>
          <a:p>
            <a:pPr algn="l"/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Nidhi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Sharma </a:t>
            </a:r>
          </a:p>
          <a:p>
            <a:pPr algn="l"/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Keerthi</a:t>
            </a:r>
            <a:endParaRPr lang="en-US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Pooja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Rani</a:t>
            </a:r>
            <a:endParaRPr lang="en-US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Beula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Mathi</a:t>
            </a:r>
            <a:endParaRPr lang="en-US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Nayantara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Sasikumar</a:t>
            </a:r>
            <a:endParaRPr lang="en-US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Aditya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Saole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Amrit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Lal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Jangid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Abhay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Singh  </a:t>
            </a:r>
          </a:p>
          <a:p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Vanjulavalli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Sridhar</a:t>
            </a:r>
          </a:p>
          <a:p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Devangi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Swarnkar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63775"/>
            <a:ext cx="1981200" cy="13078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algn="just"/>
            <a:endParaRPr lang="en-IN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 monitoring and follow-up action for implementation of environment management plan</a:t>
            </a:r>
          </a:p>
          <a:p>
            <a:pPr algn="just">
              <a:buNone/>
            </a:pPr>
            <a:endParaRPr lang="en-I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Ambiguity in powers of local government</a:t>
            </a:r>
          </a:p>
          <a:p>
            <a:pPr algn="just">
              <a:buNone/>
            </a:pPr>
            <a:endParaRPr lang="en-I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Districts where large-scale mining takes place are also some of the most backward districts</a:t>
            </a:r>
            <a:endParaRPr lang="en-IN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324600"/>
            <a:ext cx="9144000" cy="1295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404665"/>
            <a:ext cx="8458200" cy="81453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Demerits Of The Policy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8" name="Picture 7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92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47800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Shifting focus  from conventional areas of managing the mineral concession  to new areas </a:t>
            </a:r>
          </a:p>
          <a:p>
            <a:pPr marL="342900" indent="-342900" algn="just"/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/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Regulation of  mineral sector</a:t>
            </a:r>
          </a:p>
          <a:p>
            <a:pPr marL="342900" indent="-342900" algn="just"/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Developing partnership with stakeholders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404665"/>
            <a:ext cx="8458200" cy="81453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Implementation</a:t>
            </a:r>
            <a:r>
              <a:rPr kumimoji="0" lang="en-IN" sz="4400" b="1" i="0" u="none" strike="noStrike" kern="1200" cap="none" spc="0" normalizeH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Issues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4" name="Picture 3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Efficient  management of finite mining resources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Enhancing Research and development</a:t>
            </a:r>
          </a:p>
          <a:p>
            <a:pPr marL="342900" indent="-342900" algn="just">
              <a:buNone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Develop human resource in the sector</a:t>
            </a:r>
          </a:p>
          <a:p>
            <a:pPr marL="342900" indent="-342900" algn="just">
              <a:buNone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Ensuring the protection of  interest of the host population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404665"/>
            <a:ext cx="8458200" cy="81453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Implementation</a:t>
            </a:r>
            <a:r>
              <a:rPr kumimoji="0" lang="en-IN" sz="4400" b="1" i="0" u="none" strike="noStrike" kern="1200" cap="none" spc="0" normalizeH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Issues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6" name="Picture 5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483817"/>
            <a:ext cx="7467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Strengthening of GSI, IBM</a:t>
            </a:r>
          </a:p>
          <a:p>
            <a:pPr marL="342900" indent="-342900" algn="just"/>
            <a:endParaRPr lang="en-US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Arms length distance between those who mine and regulate</a:t>
            </a:r>
          </a:p>
          <a:p>
            <a:pPr marL="342900" indent="-342900" algn="just"/>
            <a:endParaRPr lang="en-US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n-US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Financing of exploration projects</a:t>
            </a:r>
          </a:p>
          <a:p>
            <a:pPr marL="342900" indent="-342900" algn="just"/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404665"/>
            <a:ext cx="8458200" cy="81453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Implementation</a:t>
            </a:r>
            <a:r>
              <a:rPr kumimoji="0" lang="en-IN" sz="4400" b="1" i="0" u="none" strike="noStrike" kern="1200" cap="none" spc="0" normalizeH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Issues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3920"/>
          </a:xfrm>
        </p:spPr>
        <p:txBody>
          <a:bodyPr>
            <a:normAutofit lnSpcReduction="1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India scores lowest on parameters of interest of investors vis – a – vis Australia, Brazil, Chile, China and Indonesia (World Bank,2009)</a:t>
            </a:r>
          </a:p>
          <a:p>
            <a:pPr algn="just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Comprehensive plan including financial assurance for rehabilitation work before initiation of mining process (Ontario, Canada) </a:t>
            </a:r>
          </a:p>
          <a:p>
            <a:pPr algn="just"/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Calculation of royalties on actual profit of the company versus v/s that on pit mouth sales value </a:t>
            </a:r>
          </a:p>
          <a:p>
            <a:pPr algn="just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04665"/>
            <a:ext cx="8458200" cy="81453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IN" sz="4400" b="1" dirty="0" smtClean="0">
                <a:solidFill>
                  <a:srgbClr val="0F6FC6">
                    <a:lumMod val="75000"/>
                  </a:srgbClr>
                </a:solidFill>
                <a:latin typeface="+mj-lt"/>
                <a:ea typeface="+mj-ea"/>
                <a:cs typeface="Times New Roman" pitchFamily="18" charset="0"/>
              </a:rPr>
              <a:t>International </a:t>
            </a:r>
            <a:r>
              <a:rPr lang="en-IN" sz="4400" b="1" dirty="0" err="1" smtClean="0">
                <a:solidFill>
                  <a:srgbClr val="0F6FC6">
                    <a:lumMod val="75000"/>
                  </a:srgbClr>
                </a:solidFill>
                <a:latin typeface="+mj-lt"/>
                <a:ea typeface="+mj-ea"/>
                <a:cs typeface="Times New Roman" pitchFamily="18" charset="0"/>
              </a:rPr>
              <a:t>Prespective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Linkage between mineral royalties and international market prices as in Peru</a:t>
            </a:r>
          </a:p>
          <a:p>
            <a:pPr algn="just"/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Current time frame between an application and PL higher compared to Canada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04665"/>
            <a:ext cx="8458200" cy="81453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IN" sz="4400" b="1" dirty="0" smtClean="0">
                <a:solidFill>
                  <a:srgbClr val="0F6FC6">
                    <a:lumMod val="75000"/>
                  </a:srgbClr>
                </a:solidFill>
                <a:latin typeface="+mj-lt"/>
                <a:ea typeface="+mj-ea"/>
                <a:cs typeface="Times New Roman" pitchFamily="18" charset="0"/>
              </a:rPr>
              <a:t>International </a:t>
            </a:r>
            <a:r>
              <a:rPr lang="en-IN" sz="4400" b="1" dirty="0" err="1" smtClean="0">
                <a:solidFill>
                  <a:srgbClr val="0F6FC6">
                    <a:lumMod val="75000"/>
                  </a:srgbClr>
                </a:solidFill>
                <a:latin typeface="+mj-lt"/>
                <a:ea typeface="+mj-ea"/>
                <a:cs typeface="Times New Roman" pitchFamily="18" charset="0"/>
              </a:rPr>
              <a:t>Prespective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6" name="Picture 5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8610600" cy="1371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Alternative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Policy </a:t>
            </a:r>
            <a:b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Suggestions 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324600"/>
            <a:ext cx="9144000" cy="914400"/>
          </a:xfrm>
        </p:spPr>
        <p:txBody>
          <a:bodyPr>
            <a:normAutofit/>
          </a:bodyPr>
          <a:lstStyle/>
          <a:p>
            <a:pPr algn="l">
              <a:lnSpc>
                <a:spcPts val="16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87</a:t>
            </a:r>
            <a:r>
              <a:rPr lang="en-US" sz="1600" baseline="30000" dirty="0" smtClean="0">
                <a:solidFill>
                  <a:schemeClr val="accent1">
                    <a:lumMod val="50000"/>
                  </a:schemeClr>
                </a:solidFill>
              </a:rPr>
              <a:t>th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FC</a:t>
            </a:r>
          </a:p>
          <a:p>
            <a:pPr algn="l">
              <a:lnSpc>
                <a:spcPts val="1600"/>
              </a:lnSpc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Dr. MCR HRD IAP, Hyderabad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National Mineral Policy, 2008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 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Scrutiny of the prospective investors on Environmental and Social Impact Assessment</a:t>
            </a:r>
          </a:p>
          <a:p>
            <a:pPr algn="just"/>
            <a:r>
              <a:rPr lang="en-US" sz="2800" dirty="0">
                <a:solidFill>
                  <a:schemeClr val="accent1"/>
                </a:solidFill>
              </a:rPr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Cases of De Beers and Rio Tinto 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 algn="just"/>
            <a:endParaRPr lang="en-US" sz="2800" dirty="0">
              <a:solidFill>
                <a:schemeClr val="accent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  </a:t>
            </a:r>
            <a:r>
              <a:rPr lang="en-US" sz="2800" dirty="0" smtClean="0">
                <a:solidFill>
                  <a:schemeClr val="bg2"/>
                </a:solidFill>
              </a:rPr>
              <a:t>Balanced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Share of Mechanized and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Labour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-intensive models</a:t>
            </a:r>
          </a:p>
          <a:p>
            <a:pPr algn="just"/>
            <a:r>
              <a:rPr lang="en-US" sz="2800" dirty="0">
                <a:solidFill>
                  <a:schemeClr val="accent1"/>
                </a:solidFill>
              </a:rPr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For benefit of native population</a:t>
            </a:r>
          </a:p>
          <a:p>
            <a:pPr algn="just">
              <a:buFont typeface="Arial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 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Compulsory Environmental Regulations</a:t>
            </a:r>
          </a:p>
          <a:p>
            <a:pPr algn="just"/>
            <a:r>
              <a:rPr lang="en-US" sz="2800" dirty="0">
                <a:solidFill>
                  <a:schemeClr val="accent1"/>
                </a:solidFill>
              </a:rPr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Sustainable Development Framework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1"/>
                </a:solidFill>
              </a:rPr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Deterrents for Non-compliance</a:t>
            </a:r>
          </a:p>
          <a:p>
            <a:pPr algn="just">
              <a:buFont typeface="Arial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6" name="Picture 5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8610600" cy="1371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Alternative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Policy </a:t>
            </a:r>
            <a:b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Suggestions 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324600"/>
            <a:ext cx="9144000" cy="914400"/>
          </a:xfrm>
        </p:spPr>
        <p:txBody>
          <a:bodyPr>
            <a:normAutofit/>
          </a:bodyPr>
          <a:lstStyle/>
          <a:p>
            <a:pPr algn="l">
              <a:lnSpc>
                <a:spcPts val="16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87</a:t>
            </a:r>
            <a:r>
              <a:rPr lang="en-US" sz="1600" baseline="30000" dirty="0" smtClean="0">
                <a:solidFill>
                  <a:schemeClr val="accent1">
                    <a:lumMod val="50000"/>
                  </a:schemeClr>
                </a:solidFill>
              </a:rPr>
              <a:t>th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FC</a:t>
            </a:r>
          </a:p>
          <a:p>
            <a:pPr algn="l">
              <a:lnSpc>
                <a:spcPts val="1600"/>
              </a:lnSpc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Dr. MCR HRD IAP, Hyderabad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National Mineral Policy, 2008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8001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 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Increased Royalty for States</a:t>
            </a:r>
          </a:p>
          <a:p>
            <a:pPr algn="just"/>
            <a:r>
              <a:rPr lang="en-US" sz="2800" dirty="0">
                <a:solidFill>
                  <a:schemeClr val="accent1"/>
                </a:solidFill>
              </a:rPr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Currently 2-3 per cent of the Market Price 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 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Substantial backing of  Grand sounding claims</a:t>
            </a:r>
          </a:p>
          <a:p>
            <a:pPr algn="just"/>
            <a:r>
              <a:rPr lang="en-US" sz="2800" dirty="0">
                <a:solidFill>
                  <a:schemeClr val="accent1"/>
                </a:solidFill>
              </a:rPr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 L</a:t>
            </a:r>
            <a:r>
              <a:rPr lang="en-US" sz="2400" dirty="0" smtClean="0">
                <a:solidFill>
                  <a:schemeClr val="accent1"/>
                </a:solidFill>
              </a:rPr>
              <a:t>ike – “sustainable development”, “restoration of 	ecological balance” and “stakeholder interest”</a:t>
            </a:r>
          </a:p>
          <a:p>
            <a:pPr algn="just">
              <a:buFont typeface="Arial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Weightage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Panchayat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Extension to Scheduled   Areas (PESA) Act 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accent1"/>
                </a:solidFill>
              </a:rPr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 In grant of mineral concessions for small deposits in 	Scheduled Areas</a:t>
            </a:r>
            <a:endParaRPr lang="en-US" sz="2800" dirty="0" smtClean="0">
              <a:solidFill>
                <a:schemeClr val="accent1"/>
              </a:solidFill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91600" cy="914400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91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Management of minerals to be  integrated into overall strategy of economic development</a:t>
            </a:r>
          </a:p>
          <a:p>
            <a:pPr algn="just"/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Stress on linkages with global demand and supply rather than just domestic industry</a:t>
            </a:r>
          </a:p>
          <a:p>
            <a:pPr algn="just"/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Resolution of conflicting laws at federal and state levels, thereby producing a clear picture to investors</a:t>
            </a:r>
          </a:p>
          <a:p>
            <a:pPr algn="just"/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Sustainable development model and stakeholder interest model to be  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implemented 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839200" cy="5943600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pPr algn="just"/>
            <a:r>
              <a:rPr lang="en-US" sz="6000" dirty="0" smtClean="0"/>
              <a:t> </a:t>
            </a:r>
            <a:r>
              <a:rPr lang="en-US" sz="6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With the right kind of support, the mining sector has the potential to:-</a:t>
            </a:r>
          </a:p>
          <a:p>
            <a:pPr algn="just">
              <a:buNone/>
            </a:pPr>
            <a:endParaRPr lang="en-US" sz="6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lphaLcParenR"/>
            </a:pPr>
            <a:r>
              <a:rPr lang="en-US" sz="6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Contribute to GDP in the range of 5-6% as compared to 1.5% contribution at present</a:t>
            </a:r>
          </a:p>
          <a:p>
            <a:pPr marL="514350" indent="-514350" algn="just">
              <a:buFont typeface="+mj-lt"/>
              <a:buAutoNum type="alphaLcParenR"/>
            </a:pPr>
            <a:endParaRPr lang="en-US" sz="6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lphaLcParenR"/>
            </a:pPr>
            <a:r>
              <a:rPr lang="en-US" sz="6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Create 2 million to 2.5 million direct jobs by 2025, and an additional 11 million to 13 million jobs through indirect employment opportunities created in other sectors, thereby contributing 3 per cent to total employment</a:t>
            </a:r>
          </a:p>
          <a:p>
            <a:pPr marL="514350" lvl="0" indent="-514350" algn="just">
              <a:buFont typeface="+mj-lt"/>
              <a:buAutoNum type="alphaLcParenR"/>
            </a:pPr>
            <a:endParaRPr lang="en-US" sz="6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lphaLcParenR"/>
            </a:pPr>
            <a:r>
              <a:rPr lang="en-US" sz="6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Make a substantial impact on the mineral-rich states—for instance, the contribution of mining to state GDP in Chhattisgarh could grow from the current 13 per cent to 20 per cent in 2025.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91600" cy="914400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228600"/>
            <a:ext cx="5410200" cy="914400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Introduction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NMP ,1993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Anwarul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Huda Committee, 2005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NMP 2008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Incentivizes domestic private sector and external sector  for investment and technology flows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Building infrastructure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Increased transparency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‘Open sky policy’ </a:t>
            </a:r>
          </a:p>
          <a:p>
            <a:pPr lvl="1" algn="just">
              <a:buFont typeface="Wingdings" pitchFamily="2" charset="2"/>
              <a:buChar char="ü"/>
            </a:pP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ning-recruitment-manpower.jpg"/>
          <p:cNvPicPr>
            <a:picLocks noChangeAspect="1"/>
          </p:cNvPicPr>
          <p:nvPr/>
        </p:nvPicPr>
        <p:blipFill>
          <a:blip r:embed="rId3" cstate="print"/>
          <a:srcRect l="4401" r="46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0" y="533400"/>
            <a:ext cx="678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FFFF00"/>
                </a:solidFill>
              </a:rPr>
              <a:t>THANKS!</a:t>
            </a:r>
          </a:p>
          <a:p>
            <a:pPr algn="ctr"/>
            <a:r>
              <a:rPr lang="en-US" sz="8800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endParaRPr lang="en-US" sz="8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86800" cy="54864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NMP 2008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Sustainable development framework: community engagement, benefit sharing,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R&amp;D in minerals and human resource development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Mining tribunal for grievance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redressal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International tie-ups: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MoUs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with countries like Australia, Canada, etc.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Auditing of mine closure plan </a:t>
            </a:r>
          </a:p>
          <a:p>
            <a:pPr lvl="0" algn="just"/>
            <a:endParaRPr lang="en-US" sz="37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733800" y="228600"/>
            <a:ext cx="5410200" cy="9144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Government : Central  &amp; State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Private sector ( Domestic and Foreign) 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Host Population 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Government agencies (IBM, GSI , State Directorates  of Mining and Geology)</a:t>
            </a:r>
          </a:p>
          <a:p>
            <a:pPr marL="342900" indent="-342900">
              <a:buNone/>
            </a:pP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Research and academic institutions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152400"/>
            <a:ext cx="6858000" cy="144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Stakeholders in National Mineral Policy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29000" y="2667000"/>
            <a:ext cx="1981200" cy="1828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NMP 2008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52800" y="990600"/>
            <a:ext cx="2057400" cy="10668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Mineral concession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72200" y="1524000"/>
            <a:ext cx="2209800" cy="1295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Sustainable 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utilization 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+ economic growth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72200" y="3352800"/>
            <a:ext cx="2209800" cy="12954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Improvement in the life of associated people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38800" y="4953000"/>
            <a:ext cx="2133600" cy="1295400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Development of mineral-mineral specific strategy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57400" y="4953000"/>
            <a:ext cx="2895600" cy="1524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Development of mineral- 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short, medium 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and 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long-term 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demand and supply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28600" y="3276600"/>
            <a:ext cx="2133600" cy="1447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Import </a:t>
            </a:r>
            <a:r>
              <a:rPr lang="en-US" sz="2000" b="1" dirty="0" smtClean="0"/>
              <a:t>substitution, value </a:t>
            </a:r>
            <a:r>
              <a:rPr lang="en-US" sz="2000" b="1" dirty="0"/>
              <a:t>addition and export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1000" y="1600200"/>
            <a:ext cx="2438400" cy="1371600"/>
          </a:xfrm>
          <a:prstGeom prst="rect">
            <a:avLst/>
          </a:prstGeom>
          <a:solidFill>
            <a:srgbClr val="99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Conservation of minerals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4191001" y="2286000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V="1">
            <a:off x="3124200" y="26670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5181600" y="25146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10200" y="3886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029200" y="44196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3429000" y="43434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2971800" y="3810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685800" y="152400"/>
            <a:ext cx="8458200" cy="746719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Elements Of The Policy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</p:txBody>
      </p:sp>
      <p:pic>
        <p:nvPicPr>
          <p:cNvPr id="19" name="Picture 18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Public Good In The Policy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391400" cy="416052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Generation of employment opportunities</a:t>
            </a:r>
          </a:p>
          <a:p>
            <a:pPr>
              <a:buNone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Multiplier effect – tertiary sector spin off</a:t>
            </a:r>
          </a:p>
          <a:p>
            <a:pPr>
              <a:buNone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New revenue source for states 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4480"/>
            <a:ext cx="7315200" cy="431292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nfrastructure development</a:t>
            </a:r>
          </a:p>
          <a:p>
            <a:pPr>
              <a:buNone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Sustainable development model emphasized</a:t>
            </a:r>
          </a:p>
          <a:p>
            <a:pPr>
              <a:buNone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takeholder interest model emphasized </a:t>
            </a:r>
          </a:p>
          <a:p>
            <a:pPr>
              <a:buNone/>
            </a:pPr>
            <a:endParaRPr lang="en-US" dirty="0">
              <a:solidFill>
                <a:schemeClr val="tx2"/>
              </a:solidFill>
            </a:endParaRPr>
          </a:p>
          <a:p>
            <a:pPr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6" name="Picture 5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Public Good In The Policy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8458200" cy="746719"/>
          </a:xfrm>
        </p:spPr>
        <p:txBody>
          <a:bodyPr>
            <a:normAutofit/>
          </a:bodyPr>
          <a:lstStyle/>
          <a:p>
            <a:r>
              <a:rPr lang="en-IN" sz="4400" dirty="0" smtClean="0">
                <a:solidFill>
                  <a:schemeClr val="accent1">
                    <a:lumMod val="75000"/>
                  </a:schemeClr>
                </a:solidFill>
                <a:effectLst/>
                <a:cs typeface="Times New Roman" pitchFamily="18" charset="0"/>
              </a:rPr>
              <a:t>Merits Of The Policy</a:t>
            </a:r>
            <a:endParaRPr lang="en-IN" sz="4400" dirty="0">
              <a:solidFill>
                <a:schemeClr val="accent1">
                  <a:lumMod val="75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8839200" cy="56388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914400" lvl="1" indent="-457200" algn="just"/>
            <a:endParaRPr lang="en-IN" dirty="0" smtClean="0">
              <a:solidFill>
                <a:schemeClr val="bg2"/>
              </a:solidFill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Independent economic activity</a:t>
            </a:r>
          </a:p>
          <a:p>
            <a:pPr marL="914400" lvl="1" indent="-457200" algn="just"/>
            <a:endParaRPr lang="en-IN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Scientific prospecting and extensive R&amp;D</a:t>
            </a:r>
          </a:p>
          <a:p>
            <a:pPr marL="914400" lvl="1" indent="-457200" algn="just"/>
            <a:endParaRPr lang="en-IN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Competitive edge to  infrastructure, capital goods and basic industries.</a:t>
            </a:r>
          </a:p>
          <a:p>
            <a:pPr marL="914400" lvl="1" indent="-457200" algn="just">
              <a:buFont typeface="Arial" pitchFamily="34" charset="0"/>
              <a:buChar char="•"/>
            </a:pPr>
            <a:endParaRPr lang="en-IN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Growth in employment and tertiary sectors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992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0865"/>
            <a:ext cx="8458200" cy="814535"/>
          </a:xfrm>
        </p:spPr>
        <p:txBody>
          <a:bodyPr>
            <a:normAutofit/>
          </a:bodyPr>
          <a:lstStyle/>
          <a:p>
            <a:r>
              <a:rPr lang="en-IN" sz="4400" dirty="0" smtClean="0">
                <a:solidFill>
                  <a:schemeClr val="accent1">
                    <a:lumMod val="75000"/>
                  </a:schemeClr>
                </a:solidFill>
                <a:effectLst/>
                <a:cs typeface="Times New Roman" pitchFamily="18" charset="0"/>
              </a:rPr>
              <a:t>Demerits Of The Policy</a:t>
            </a:r>
            <a:endParaRPr lang="en-IN" sz="4400" dirty="0">
              <a:solidFill>
                <a:schemeClr val="accent1">
                  <a:lumMod val="75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7772400" cy="4191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Prioritises economic growth</a:t>
            </a:r>
          </a:p>
          <a:p>
            <a:pPr marL="342900" indent="-342900" algn="just"/>
            <a:endParaRPr lang="en-IN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Ambiguity regarding the relief and rehabilitation measures</a:t>
            </a:r>
          </a:p>
          <a:p>
            <a:pPr marL="342900" indent="-342900" algn="just"/>
            <a:endParaRPr lang="en-IN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Narrow in its scope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IN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Lays emphasis on private sector</a:t>
            </a:r>
          </a:p>
          <a:p>
            <a:pPr marL="342900" indent="-342900">
              <a:buFont typeface="Arial" pitchFamily="34" charset="0"/>
              <a:buChar char="•"/>
            </a:pPr>
            <a:endParaRPr lang="en-IN" sz="2400" dirty="0">
              <a:solidFill>
                <a:schemeClr val="bg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324600"/>
            <a:ext cx="9144000" cy="9144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87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FC</a:t>
            </a:r>
          </a:p>
          <a:p>
            <a:pPr marL="0" marR="45720" lvl="0" indent="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Dr. MCR HRD IAP, Hyderabad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Mineral Policy, 2008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mining-recruitment-man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130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90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1001</Words>
  <Application>Microsoft Office PowerPoint</Application>
  <PresentationFormat>On-screen Show (4:3)</PresentationFormat>
  <Paragraphs>230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Flow</vt:lpstr>
      <vt:lpstr>Theme1</vt:lpstr>
      <vt:lpstr>1_Flow</vt:lpstr>
      <vt:lpstr>2_Flow</vt:lpstr>
      <vt:lpstr>NATIONAL MINERAL POLICY 2008 (Non-fuel &amp; Non-coal Minerals) </vt:lpstr>
      <vt:lpstr>Introduction</vt:lpstr>
      <vt:lpstr>Slide 3</vt:lpstr>
      <vt:lpstr>Slide 4</vt:lpstr>
      <vt:lpstr>Slide 5</vt:lpstr>
      <vt:lpstr>Public Good In The Policy</vt:lpstr>
      <vt:lpstr>Public Good In The Policy</vt:lpstr>
      <vt:lpstr>Merits Of The Policy</vt:lpstr>
      <vt:lpstr>Demerits Of The Policy</vt:lpstr>
      <vt:lpstr>Slide 10</vt:lpstr>
      <vt:lpstr>Slide 11</vt:lpstr>
      <vt:lpstr>Slide 12</vt:lpstr>
      <vt:lpstr>Slide 13</vt:lpstr>
      <vt:lpstr>Slide 14</vt:lpstr>
      <vt:lpstr>Slide 15</vt:lpstr>
      <vt:lpstr>Alternative Policy   Suggestions </vt:lpstr>
      <vt:lpstr>Alternative Policy  Suggestions </vt:lpstr>
      <vt:lpstr>Conclusion</vt:lpstr>
      <vt:lpstr>Conclusion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MINERAL POLICY 2008</dc:title>
  <dc:creator>Abhay</dc:creator>
  <cp:lastModifiedBy>admin</cp:lastModifiedBy>
  <cp:revision>76</cp:revision>
  <dcterms:created xsi:type="dcterms:W3CDTF">2012-11-20T12:22:26Z</dcterms:created>
  <dcterms:modified xsi:type="dcterms:W3CDTF">2012-11-22T08:58:14Z</dcterms:modified>
</cp:coreProperties>
</file>